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344" r:id="rId2"/>
    <p:sldId id="362" r:id="rId3"/>
    <p:sldId id="385" r:id="rId4"/>
    <p:sldId id="386" r:id="rId5"/>
    <p:sldId id="387" r:id="rId6"/>
    <p:sldId id="3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33CC"/>
    <a:srgbClr val="00FF00"/>
    <a:srgbClr val="FF3300"/>
    <a:srgbClr val="FFFFFF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4" autoAdjust="0"/>
    <p:restoredTop sz="94713" autoAdjust="0"/>
  </p:normalViewPr>
  <p:slideViewPr>
    <p:cSldViewPr>
      <p:cViewPr varScale="1">
        <p:scale>
          <a:sx n="86" d="100"/>
          <a:sy n="86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0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Органы власти и управления ПМР</a:t>
            </a:r>
            <a:endParaRPr lang="ru-RU" dirty="0"/>
          </a:p>
        </c:rich>
      </c:tx>
      <c:layout>
        <c:manualLayout>
          <c:xMode val="edge"/>
          <c:yMode val="edge"/>
          <c:x val="3.5053766065272551E-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3012318613259293E-2"/>
          <c:y val="0.14430895701091678"/>
          <c:w val="0.36990679623452111"/>
          <c:h val="0.479505687518877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Органы власти и управления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EF-4D41-BE47-FB2EBAD401E2}"/>
              </c:ext>
            </c:extLst>
          </c:dPt>
          <c:dPt>
            <c:idx val="1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EF-4D41-BE47-FB2EBAD401E2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EF-4D41-BE47-FB2EBAD401E2}"/>
              </c:ext>
            </c:extLst>
          </c:dPt>
          <c:dPt>
            <c:idx val="5"/>
            <c:spPr>
              <a:solidFill>
                <a:srgbClr val="FF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EF-4D41-BE47-FB2EBAD401E2}"/>
              </c:ext>
            </c:extLst>
          </c:dPt>
          <c:dPt>
            <c:idx val="6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CEF-4D41-BE47-FB2EBAD401E2}"/>
              </c:ext>
            </c:extLst>
          </c:dPt>
          <c:dPt>
            <c:idx val="7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EF-4D41-BE47-FB2EBAD401E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Администрация Президента ПМР</c:v>
                </c:pt>
                <c:pt idx="1">
                  <c:v>Верховный Совет ПМР</c:v>
                </c:pt>
                <c:pt idx="2">
                  <c:v>Правительство ПМР</c:v>
                </c:pt>
                <c:pt idx="3">
                  <c:v>Министерства</c:v>
                </c:pt>
                <c:pt idx="4">
                  <c:v>Государственные комитеты</c:v>
                </c:pt>
                <c:pt idx="5">
                  <c:v>Государственные службы</c:v>
                </c:pt>
                <c:pt idx="6">
                  <c:v>Судебные органы власти </c:v>
                </c:pt>
                <c:pt idx="7">
                  <c:v>Другие органы государственной власти ПМР</c:v>
                </c:pt>
                <c:pt idx="8">
                  <c:v>Прокуратуры</c:v>
                </c:pt>
                <c:pt idx="9">
                  <c:v>Государственные администрации городов, районов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34360</c:v>
                </c:pt>
                <c:pt idx="1">
                  <c:v>28556</c:v>
                </c:pt>
                <c:pt idx="2">
                  <c:v>108437</c:v>
                </c:pt>
                <c:pt idx="3">
                  <c:v>330078</c:v>
                </c:pt>
                <c:pt idx="4">
                  <c:v>116554</c:v>
                </c:pt>
                <c:pt idx="5" formatCode="General">
                  <c:v>35790</c:v>
                </c:pt>
                <c:pt idx="6" formatCode="General">
                  <c:v>41839</c:v>
                </c:pt>
                <c:pt idx="7">
                  <c:v>7632</c:v>
                </c:pt>
                <c:pt idx="8">
                  <c:v>23390</c:v>
                </c:pt>
                <c:pt idx="9">
                  <c:v>247619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CEF-4D41-BE47-FB2EBAD401E2}"/>
            </c:ext>
          </c:extLst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8864926923663183"/>
          <c:y val="0"/>
          <c:w val="0.30209149144449687"/>
          <c:h val="0.9738683237136491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Органы власти и управления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EF-4D41-BE47-FB2EBAD401E2}"/>
              </c:ext>
            </c:extLst>
          </c:dPt>
          <c:dPt>
            <c:idx val="1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EF-4D41-BE47-FB2EBAD401E2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EF-4D41-BE47-FB2EBAD401E2}"/>
              </c:ext>
            </c:extLst>
          </c:dPt>
          <c:dPt>
            <c:idx val="5"/>
            <c:spPr>
              <a:solidFill>
                <a:srgbClr val="FF33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EF-4D41-BE47-FB2EBAD401E2}"/>
              </c:ext>
            </c:extLst>
          </c:dPt>
          <c:dPt>
            <c:idx val="6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CEF-4D41-BE47-FB2EBAD401E2}"/>
              </c:ext>
            </c:extLst>
          </c:dPt>
          <c:dPt>
            <c:idx val="7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EF-4D41-BE47-FB2EBAD401E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Администрация Президента ПМР</c:v>
                </c:pt>
                <c:pt idx="1">
                  <c:v>Верховный Совет ПМР</c:v>
                </c:pt>
                <c:pt idx="2">
                  <c:v>Правительство ПМР</c:v>
                </c:pt>
                <c:pt idx="3">
                  <c:v>Министерства</c:v>
                </c:pt>
                <c:pt idx="4">
                  <c:v>Государственные комитеты</c:v>
                </c:pt>
                <c:pt idx="5">
                  <c:v>Государственные службы</c:v>
                </c:pt>
                <c:pt idx="6">
                  <c:v>Судебные органы власти </c:v>
                </c:pt>
                <c:pt idx="7">
                  <c:v>Другие органы государственной власти ПМР</c:v>
                </c:pt>
                <c:pt idx="8">
                  <c:v>Прокуратуры</c:v>
                </c:pt>
                <c:pt idx="9">
                  <c:v>Государственные администрации городов, районов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34143</c:v>
                </c:pt>
                <c:pt idx="1">
                  <c:v>22584</c:v>
                </c:pt>
                <c:pt idx="2">
                  <c:v>113855</c:v>
                </c:pt>
                <c:pt idx="3">
                  <c:v>471434</c:v>
                </c:pt>
                <c:pt idx="4" formatCode="0">
                  <c:v>175825</c:v>
                </c:pt>
                <c:pt idx="5">
                  <c:v>45235</c:v>
                </c:pt>
                <c:pt idx="6">
                  <c:v>40736</c:v>
                </c:pt>
                <c:pt idx="7" formatCode="0">
                  <c:v>138681</c:v>
                </c:pt>
                <c:pt idx="8" formatCode="0">
                  <c:v>22624</c:v>
                </c:pt>
                <c:pt idx="9" formatCode="0">
                  <c:v>292246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CEF-4D41-BE47-FB2EBAD401E2}"/>
            </c:ext>
          </c:extLst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Подлин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586558</c:v>
                </c:pt>
                <c:pt idx="1">
                  <c:v>769011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Тираж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416205</c:v>
                </c:pt>
                <c:pt idx="1">
                  <c:v>589684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60000</c:v>
                </c:pt>
                <c:pt idx="1">
                  <c:v>60000</c:v>
                </c:pt>
              </c:numCache>
            </c:numRef>
          </c:val>
        </c:ser>
        <c:shape val="box"/>
        <c:axId val="62217600"/>
        <c:axId val="62223488"/>
        <c:axId val="0"/>
      </c:bar3DChart>
      <c:catAx>
        <c:axId val="62217600"/>
        <c:scaling>
          <c:orientation val="minMax"/>
        </c:scaling>
        <c:axPos val="b"/>
        <c:tickLblPos val="nextTo"/>
        <c:crossAx val="62223488"/>
        <c:crosses val="autoZero"/>
        <c:auto val="1"/>
        <c:lblAlgn val="ctr"/>
        <c:lblOffset val="100"/>
      </c:catAx>
      <c:valAx>
        <c:axId val="62223488"/>
        <c:scaling>
          <c:orientation val="minMax"/>
        </c:scaling>
        <c:axPos val="l"/>
        <c:majorGridlines/>
        <c:numFmt formatCode="General" sourceLinked="1"/>
        <c:tickLblPos val="nextTo"/>
        <c:crossAx val="62217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780F6-3E57-4B06-B09F-623C45C5B5C7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46217-D6F1-426A-8A0B-355F64591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70D5AC-562C-4F4E-B10B-5965E3E6E882}" type="datetimeFigureOut">
              <a:rPr lang="ru-RU" smtClean="0"/>
              <a:pPr/>
              <a:t>28.03.2019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1424FF-1B3A-4598-A7F6-6BAAFF8635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3247"/>
            <a:ext cx="914400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200" b="1" dirty="0" smtClean="0">
              <a:ln w="3175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4400" dirty="0" smtClean="0"/>
              <a:t>Республиканский семинар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«Электронные документы: порядок </a:t>
            </a:r>
            <a:r>
              <a:rPr lang="ru-RU" sz="4400" dirty="0" err="1" smtClean="0"/>
              <a:t>архивохранения</a:t>
            </a:r>
            <a:r>
              <a:rPr lang="ru-RU" sz="4400" dirty="0" smtClean="0"/>
              <a:t>»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Государственной службы</a:t>
            </a:r>
          </a:p>
          <a:p>
            <a:pPr algn="ctr"/>
            <a:r>
              <a:rPr lang="ru-RU" sz="3200" dirty="0" smtClean="0"/>
              <a:t> управления документацией и архивами</a:t>
            </a:r>
          </a:p>
          <a:p>
            <a:pPr algn="ctr"/>
            <a:r>
              <a:rPr lang="ru-RU" sz="3200" dirty="0" smtClean="0"/>
              <a:t>Приднестровской Молдавской Республики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74358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марта 2019 года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г.Тирасполь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1" y="2076055"/>
            <a:ext cx="800105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зам. начальника</a:t>
            </a:r>
          </a:p>
          <a:p>
            <a:r>
              <a:rPr lang="ru-RU" dirty="0" smtClean="0"/>
              <a:t>Управления государственной политики, нормативно-правовой и аналитической работы ГСУДА ПМР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2" y="92867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Докладчик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3140968"/>
            <a:ext cx="2786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доклада:</a:t>
            </a:r>
            <a:endParaRPr lang="ru-RU" sz="24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501008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600" dirty="0" smtClean="0"/>
              <a:t>Нормативно-правовое регулирование организации работы с электронными документами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5" y="1643050"/>
            <a:ext cx="250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Л.В.Скляр</a:t>
            </a:r>
          </a:p>
        </p:txBody>
      </p:sp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3811E-6 L -0.28368 -0.0048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800"/>
                            </p:stCondLst>
                            <p:childTnLst>
                              <p:par>
                                <p:cTn id="19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494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9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343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-1.3876E-7 L -0.2717 -0.00231 " pathEditMode="relative" rAng="0" ptsTypes="AA">
                                      <p:cBhvr>
                                        <p:cTn id="2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343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800105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/>
              <a:t>Сравнительный анализ документооборота на бумажном носителе органов государственной власти и управления Приднестровской Молдавской Республики за 2017 - 2018 годы.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Содержимое 4"/>
          <p:cNvGraphicFramePr>
            <a:graphicFrameLocks/>
          </p:cNvGraphicFramePr>
          <p:nvPr/>
        </p:nvGraphicFramePr>
        <p:xfrm>
          <a:off x="323528" y="1628800"/>
          <a:ext cx="835824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763688" y="4049688"/>
          <a:ext cx="47525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7944" y="2708920"/>
            <a:ext cx="103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2017 год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517232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2018 год</a:t>
            </a:r>
            <a:endParaRPr lang="ru-RU" b="1" dirty="0"/>
          </a:p>
        </p:txBody>
      </p:sp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2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8001056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/>
              <a:t>Сравнительная динамика роста</a:t>
            </a:r>
            <a:endParaRPr lang="ru-RU" sz="2000" dirty="0" smtClean="0"/>
          </a:p>
          <a:p>
            <a:pPr algn="ctr"/>
            <a:r>
              <a:rPr lang="ru-RU" sz="2000" b="1" dirty="0" smtClean="0"/>
              <a:t> документооборота на бумажном носителе</a:t>
            </a:r>
            <a:endParaRPr lang="ru-RU" sz="2000" dirty="0" smtClean="0"/>
          </a:p>
          <a:p>
            <a:pPr algn="ctr"/>
            <a:r>
              <a:rPr lang="ru-RU" sz="2000" b="1" dirty="0" smtClean="0"/>
              <a:t>в органах государственной власти и управления</a:t>
            </a:r>
            <a:endParaRPr lang="ru-RU" sz="2000" dirty="0" smtClean="0"/>
          </a:p>
          <a:p>
            <a:pPr algn="ctr"/>
            <a:r>
              <a:rPr lang="ru-RU" sz="2000" b="1" dirty="0" smtClean="0"/>
              <a:t>Приднестровской Молдавской Республики</a:t>
            </a:r>
            <a:endParaRPr lang="ru-RU" sz="2000" dirty="0" smtClean="0"/>
          </a:p>
          <a:p>
            <a:pPr algn="ctr"/>
            <a:r>
              <a:rPr lang="ru-RU" sz="2000" b="1" dirty="0" smtClean="0"/>
              <a:t>за 2017-2018 годы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19672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5934670"/>
            <a:ext cx="59152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Динамика увеличения объема  документооборота </a:t>
            </a:r>
          </a:p>
          <a:p>
            <a:pPr algn="ctr"/>
            <a:r>
              <a:rPr lang="ru-RU" b="1" dirty="0" smtClean="0"/>
              <a:t>на бумажном носителе  27%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800105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/>
              <a:t>ЗАКОН ПРИДНЕСТРОВСКОЙ МОЛДАВСКОЙ РЕСПУБЛИКИ</a:t>
            </a:r>
            <a:endParaRPr lang="ru-RU" sz="1600" dirty="0" smtClean="0"/>
          </a:p>
          <a:p>
            <a:pPr algn="ctr"/>
            <a:r>
              <a:rPr lang="ru-RU" sz="1600" b="1" dirty="0" smtClean="0"/>
              <a:t>«ОБ ЭЛЕКТРОННОМ ДОКУМЕНТЕ И ЭЛЕКТРОННОЙ ПОДПИСИ»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908720"/>
            <a:ext cx="66967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Статья 12. </a:t>
            </a:r>
            <a:r>
              <a:rPr lang="ru-RU" sz="1600" dirty="0" smtClean="0"/>
              <a:t>Правовой режим электронного документа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340768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</a:t>
            </a:r>
            <a:r>
              <a:rPr lang="ru-RU" sz="1200" dirty="0" smtClean="0"/>
              <a:t>Электронный документ, подписанный квалифицированной электронной подписью, признается равнозначным документу на бумажном носителе, подписанному собственноручной подписью, и может применяться в любых правоотношениях в соответствии с действующим законодательством Приднестровской Молдавской Республики, кроме случая, когда законами или принимаемыми в соответствии с ними нормативными правовыми актами установлено требование о необходимости составления документа исключительно на бумажном носителе.</a:t>
            </a:r>
          </a:p>
          <a:p>
            <a:pPr algn="just"/>
            <a:r>
              <a:rPr lang="ru-RU" sz="1200" dirty="0" smtClean="0"/>
              <a:t>2. Электронный документ, подписанный простой или неквалифицированной электронной подписью признается равнозначным аналогичному документу на бумажном носителе, подписанному собственноручной подписью, только в случаях, установленных законами, принимаемыми в соответствии с ними нормативными правовыми актами или по соглашению участников электронного взаимодействия.</a:t>
            </a:r>
          </a:p>
          <a:p>
            <a:pPr algn="just"/>
            <a:r>
              <a:rPr lang="ru-RU" sz="1200" dirty="0" smtClean="0"/>
              <a:t>3. Нормативные правовые акты и (или) соглашения между участниками электронного взаимодействия, устанавливающие случаи признания электронных документов, подписанных простой или неквалифицированной электронной подписью, равнозначными документам на бумажных носителях, подписанным собственноручной подписью, должны предусматривать, в частности:</a:t>
            </a:r>
          </a:p>
          <a:p>
            <a:pPr algn="just"/>
            <a:r>
              <a:rPr lang="ru-RU" sz="1200" dirty="0" smtClean="0"/>
              <a:t>а) правила определения лица, подписывающего электронный документ, по его простой или неквалифицированной электронной подписи;</a:t>
            </a:r>
          </a:p>
          <a:p>
            <a:pPr algn="just"/>
            <a:r>
              <a:rPr lang="ru-RU" sz="1200" dirty="0" smtClean="0"/>
              <a:t>б) обязанность лица, создающего и (или) использующего ключ неквалифицированной электронной подписи, соблюдать его конфиденциальность.</a:t>
            </a:r>
          </a:p>
          <a:p>
            <a:pPr algn="just"/>
            <a:r>
              <a:rPr lang="ru-RU" sz="1200" dirty="0" smtClean="0"/>
              <a:t>4. Если  действующим законодательством Приднестровской Молдавской Республики требуется, чтобы документ на бумажном носителе был заверен печатью, то электронный документ, подписанный электронной подписью, считается соответствующим этому требованию.</a:t>
            </a:r>
          </a:p>
          <a:p>
            <a:pPr algn="just"/>
            <a:r>
              <a:rPr lang="ru-RU" sz="1200" dirty="0" smtClean="0"/>
              <a:t>5. Если  действующим законодательством Приднестровской Молдавской Республики требуется нотариальное удостоверение  и (или) государственная регистрация документа, удостоверению и (или) регистрации подлежит либо подписанный электронной подписью электронный документ, либо его копия на бумажном носителе в порядке, установленном действующим законодательством Приднестровской Молдавской Республики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3247"/>
            <a:ext cx="9144000" cy="49552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200" b="1" dirty="0" smtClean="0">
              <a:ln w="3175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4400" dirty="0" smtClean="0"/>
              <a:t>Республиканский семинар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«Электронные документы: порядок </a:t>
            </a:r>
            <a:r>
              <a:rPr lang="ru-RU" sz="4400" dirty="0" err="1" smtClean="0"/>
              <a:t>архивохранения</a:t>
            </a:r>
            <a:r>
              <a:rPr lang="ru-RU" sz="4400" dirty="0" smtClean="0"/>
              <a:t>»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Государственной службы</a:t>
            </a:r>
          </a:p>
          <a:p>
            <a:pPr algn="ctr"/>
            <a:r>
              <a:rPr lang="ru-RU" sz="3200" dirty="0" smtClean="0"/>
              <a:t> управления документацией и архивами</a:t>
            </a:r>
          </a:p>
          <a:p>
            <a:pPr algn="ctr"/>
            <a:r>
              <a:rPr lang="ru-RU" sz="3200" dirty="0" smtClean="0"/>
              <a:t>Приднестровской Молдавской Республики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74358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марта 2019 года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г.Тирасполь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ysClr val="windowText" lastClr="000000"/>
      </a:dk1>
      <a:lt1>
        <a:srgbClr val="000000"/>
      </a:lt1>
      <a:dk2>
        <a:srgbClr val="F5E4A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1753</TotalTime>
  <Words>421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Совет ГСУДА МЮ ПМР 29.05.2014</dc:title>
  <dc:creator>Щербаков А.Л.</dc:creator>
  <cp:lastModifiedBy>Kapakly</cp:lastModifiedBy>
  <cp:revision>230</cp:revision>
  <dcterms:created xsi:type="dcterms:W3CDTF">2011-08-23T04:54:04Z</dcterms:created>
  <dcterms:modified xsi:type="dcterms:W3CDTF">2019-03-28T06:02:20Z</dcterms:modified>
</cp:coreProperties>
</file>